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313" r:id="rId3"/>
    <p:sldId id="324" r:id="rId4"/>
    <p:sldId id="316" r:id="rId5"/>
    <p:sldId id="329" r:id="rId6"/>
    <p:sldId id="32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5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A22FA-E63E-4D99-8F04-C8FE1B79E48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9296F-16DE-4078-8A5E-27876F7AF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9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9296F-16DE-4078-8A5E-27876F7AF1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9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B0B0-B525-49D2-B1E4-A1B1A6A0D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BAED2-DAC4-4F0D-A821-9E8650D4F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13C3C-A5D3-416B-BF7A-D6A99B660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B7A33-C87A-40B4-B72D-A01B1A85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844A4-C2A0-4EB3-A1A8-6680CD76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FD48-6BC4-4625-ADEC-4906EB17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AA2FA-96EC-4905-A1FA-43E4F8171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F81B-8DD7-4219-BD8B-F9A463EB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BC06A-3483-402E-B25F-135E3AA5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AF33-7BB2-4828-9B2D-9B15CA5E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C9673-9E5F-4290-8423-1C2C5A31F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E7897-4B88-418F-A1EB-97BA79165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AAFE-FD1B-4AFA-9FD0-7C665045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13B2D-FCC0-41E1-A012-1239C48F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D763-2C5E-4DF9-A075-6995C516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7A522-84B9-4EF1-BDDD-0B419229A5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7851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D12A1E1-A498-4FA1-8B6C-D3ECAC5171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3027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7363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E1E79BD-D322-4EE4-A9B8-F78F1A662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05628" cy="649622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2560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9F669D5-C91C-4D1C-AC7F-2E1A5F8B8A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3005" y="1413329"/>
            <a:ext cx="9785984" cy="5444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171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455C305-2B6C-4AAD-B825-C96E384812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922" y="650370"/>
            <a:ext cx="4449564" cy="484632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7688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E2FFD-5A19-4BA7-BDA1-70E006407F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-1"/>
            <a:ext cx="5438774" cy="4789524"/>
          </a:xfrm>
          <a:custGeom>
            <a:avLst/>
            <a:gdLst>
              <a:gd name="connsiteX0" fmla="*/ 2800349 w 5438774"/>
              <a:gd name="connsiteY0" fmla="*/ 0 h 4789524"/>
              <a:gd name="connsiteX1" fmla="*/ 5438774 w 5438774"/>
              <a:gd name="connsiteY1" fmla="*/ 0 h 4789524"/>
              <a:gd name="connsiteX2" fmla="*/ 5438774 w 5438774"/>
              <a:gd name="connsiteY2" fmla="*/ 2995331 h 4789524"/>
              <a:gd name="connsiteX3" fmla="*/ 2800349 w 5438774"/>
              <a:gd name="connsiteY3" fmla="*/ 2995331 h 4789524"/>
              <a:gd name="connsiteX4" fmla="*/ 2800349 w 5438774"/>
              <a:gd name="connsiteY4" fmla="*/ 4789524 h 4789524"/>
              <a:gd name="connsiteX5" fmla="*/ 0 w 5438774"/>
              <a:gd name="connsiteY5" fmla="*/ 4789524 h 4789524"/>
              <a:gd name="connsiteX6" fmla="*/ 0 w 5438774"/>
              <a:gd name="connsiteY6" fmla="*/ 1794193 h 4789524"/>
              <a:gd name="connsiteX7" fmla="*/ 2800349 w 5438774"/>
              <a:gd name="connsiteY7" fmla="*/ 1794193 h 47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8774" h="4789524">
                <a:moveTo>
                  <a:pt x="2800349" y="0"/>
                </a:moveTo>
                <a:lnTo>
                  <a:pt x="5438774" y="0"/>
                </a:lnTo>
                <a:lnTo>
                  <a:pt x="5438774" y="2995331"/>
                </a:lnTo>
                <a:lnTo>
                  <a:pt x="2800349" y="2995331"/>
                </a:lnTo>
                <a:lnTo>
                  <a:pt x="2800349" y="4789524"/>
                </a:lnTo>
                <a:lnTo>
                  <a:pt x="0" y="4789524"/>
                </a:lnTo>
                <a:lnTo>
                  <a:pt x="0" y="1794193"/>
                </a:lnTo>
                <a:lnTo>
                  <a:pt x="2800349" y="1794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99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D84E-3B26-4FE8-8B9D-4046BDDA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6EB3-07E5-4887-B719-8B0B4859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47BC-3897-408F-AACD-34D58B7C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8F2C-99AF-47F5-B1F7-F838917F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984DB-9086-488E-8036-BE7E66D8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C382-C769-4DFC-ADF4-291A43CB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36246-0775-4A4B-9A6B-0354F0AF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97FF-18D6-4D87-807B-ADC3B904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960A5-FA60-4C5F-913F-6A08720A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CDC9-33B7-4E92-AF18-C598C498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3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78F5-C692-4155-9F8E-5552A047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8A9A-22A9-4D7B-81F5-98C337570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26CEB-3210-4130-B3BE-BA56532C7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324D-3169-4843-B41A-A65A9F5E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3B061-AB37-4901-90E0-7B3E807E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C8F45-1C9E-4D6E-9153-994059ED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5590-1489-4074-ADD0-E21EF155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14FA7-6B33-45CA-9BF2-C88CE99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6AB33-2C29-4DD6-B14E-3AAE0F04B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F2C22-522F-45A0-95FE-66B35784C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2FB2D-0DB8-4820-8DDF-4967C94B2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E536A-BC53-4443-96B6-3B45CC22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3DB8F-2E2C-414F-A231-7E4B4A51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72F64-69F2-4C19-9169-6579AADA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5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ED82-8C12-4C22-8505-06ACB28F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70028-62A8-47C0-A1CE-1AD03F05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829FD-23D4-4F25-8F56-DA31F05C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B4B8A-C763-46EF-8F95-5CB226E5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6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407EA-46FE-4F73-B857-C8EB730E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BFB8C-544E-4926-9D1E-24C30E15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01DE7-8D88-48B9-B791-6801863E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5CE-93DF-4405-87B7-DAE5BB32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6533-B598-4079-B153-76C4FEC70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DCC31-3459-4422-9053-55E72D072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F1AF-1B5D-4C27-A82A-14DF626D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92E6-40B7-441A-A434-219CADF8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01B4-FF43-40EC-AE2E-5045890F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4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866E-ECC5-4E5D-A1DC-0278CFB8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49E65-A865-4882-9A1D-7415ABEA8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4BB5C-1542-460D-8CCB-4D08A7C99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987E6-62DD-44F8-9AA2-342E0CA9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6861C-678D-428C-AFB1-5B01EA89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A275A-B952-4399-91AD-4C9812EB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2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DE3D8-4382-480A-9C2D-67D19A42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1A75E-E397-431F-B40C-A5A5FBAD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2729-92C7-4897-842E-B68127E42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7998-E80F-484C-A977-2C1E5C0EF65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06968-D59C-4190-B320-58FF7641E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5AFDC-04FF-4B11-88F0-50966FDEC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23F6-4EE6-4041-A82F-018A3D17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5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  <p:sldLayoutId id="2147483666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22D2D3B-9E9D-4F58-8F0B-49F431F32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8" b="7448"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93DCD3-A862-48A9-80CD-59931D60218B}"/>
              </a:ext>
            </a:extLst>
          </p:cNvPr>
          <p:cNvSpPr/>
          <p:nvPr/>
        </p:nvSpPr>
        <p:spPr>
          <a:xfrm>
            <a:off x="0" y="55605"/>
            <a:ext cx="12192000" cy="6746789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E6E68-FA7A-450D-8A9F-29A5CFB5A12F}"/>
              </a:ext>
            </a:extLst>
          </p:cNvPr>
          <p:cNvSpPr txBox="1"/>
          <p:nvPr/>
        </p:nvSpPr>
        <p:spPr>
          <a:xfrm>
            <a:off x="4164473" y="367217"/>
            <a:ext cx="3863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ОНЛАЙН-ШКОЛА </a:t>
            </a: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SKILLFACTORY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22916-2CE0-464D-B7E4-E6FDA62EB43E}"/>
              </a:ext>
            </a:extLst>
          </p:cNvPr>
          <p:cNvSpPr txBox="1"/>
          <p:nvPr/>
        </p:nvSpPr>
        <p:spPr>
          <a:xfrm>
            <a:off x="2891789" y="1563084"/>
            <a:ext cx="6591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ПРЕЗЕНТАЦИЯ</a:t>
            </a:r>
          </a:p>
          <a:p>
            <a:pPr algn="ctr"/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К ВЫПУСКНОЙ КВАЛИФИКАЦИОННОЙ РАБОТЕ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по направлению ДПО «Информационная безопасность»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1A668-7873-405C-9178-F0AD411EC145}"/>
              </a:ext>
            </a:extLst>
          </p:cNvPr>
          <p:cNvSpPr txBox="1"/>
          <p:nvPr/>
        </p:nvSpPr>
        <p:spPr>
          <a:xfrm>
            <a:off x="4255913" y="3160832"/>
            <a:ext cx="386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на тему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91D4E-42D9-49EC-98CA-CC6A8A19D661}"/>
              </a:ext>
            </a:extLst>
          </p:cNvPr>
          <p:cNvSpPr txBox="1"/>
          <p:nvPr/>
        </p:nvSpPr>
        <p:spPr>
          <a:xfrm>
            <a:off x="2732475" y="4154940"/>
            <a:ext cx="69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МЕТОД И СИСТЕМА СТАТИЧЕСКОГО АНАЛИЗА ДЛЯ ПОИСКА УЯЗВИМОСТЕЙ В ПРОГРАММНОМ ОБЕСПЕЧЕНИИ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8DB90-C9FB-416B-8379-756C6307E749}"/>
              </a:ext>
            </a:extLst>
          </p:cNvPr>
          <p:cNvSpPr txBox="1"/>
          <p:nvPr/>
        </p:nvSpPr>
        <p:spPr>
          <a:xfrm>
            <a:off x="7142478" y="5657501"/>
            <a:ext cx="499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2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Выполнил студент гр. 1-2023 Санников Александр Игнатьевич</a:t>
            </a:r>
          </a:p>
          <a:p>
            <a:r>
              <a:rPr lang="ru-RU" sz="1400" dirty="0">
                <a:solidFill>
                  <a:schemeClr val="bg2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Научный руководитель: Серов Сергей 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1B477-67B2-467D-BC65-513B8DF5DFE5}"/>
              </a:ext>
            </a:extLst>
          </p:cNvPr>
          <p:cNvSpPr txBox="1"/>
          <p:nvPr/>
        </p:nvSpPr>
        <p:spPr>
          <a:xfrm>
            <a:off x="4164473" y="6323734"/>
            <a:ext cx="386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2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Москва, 2024 г.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6356E46-D5DA-4D2F-B0E6-EE38DE0734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0" r="32840"/>
          <a:stretch>
            <a:fillRect/>
          </a:stretch>
        </p:blipFill>
        <p:spPr/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EEE8B0-E768-4DC2-B47B-06AA2988F01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78" y="169380"/>
            <a:ext cx="1508241" cy="1272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23F46F-A0E5-4B92-9EB5-AD4BBEB74222}"/>
              </a:ext>
            </a:extLst>
          </p:cNvPr>
          <p:cNvSpPr/>
          <p:nvPr/>
        </p:nvSpPr>
        <p:spPr>
          <a:xfrm>
            <a:off x="-14942" y="0"/>
            <a:ext cx="353027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946C-202A-47A5-AB2D-96FA18ECE6BC}"/>
              </a:ext>
            </a:extLst>
          </p:cNvPr>
          <p:cNvSpPr txBox="1"/>
          <p:nvPr/>
        </p:nvSpPr>
        <p:spPr>
          <a:xfrm>
            <a:off x="937092" y="1202915"/>
            <a:ext cx="1763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ЗАДАЧИ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017CE1-B4BF-4BD3-B4A9-BD17F6C7F51A}"/>
              </a:ext>
            </a:extLst>
          </p:cNvPr>
          <p:cNvCxnSpPr>
            <a:cxnSpLocks/>
          </p:cNvCxnSpPr>
          <p:nvPr/>
        </p:nvCxnSpPr>
        <p:spPr>
          <a:xfrm rot="16200000">
            <a:off x="1791134" y="1839951"/>
            <a:ext cx="0" cy="266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A254DA-7FA6-453B-AA09-180069CA6488}"/>
              </a:ext>
            </a:extLst>
          </p:cNvPr>
          <p:cNvSpPr txBox="1"/>
          <p:nvPr/>
        </p:nvSpPr>
        <p:spPr>
          <a:xfrm>
            <a:off x="337140" y="2234305"/>
            <a:ext cx="2781980" cy="360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Для изучения практической стороны вопроса статического анализа на уязвимости в программном коде (SAST) было принято предложение разработать скрипт (приложение-сканер) SAST на языке Python для поиска уязвимостей в программном коде файлов приложений и мобильных игр для компании Awesome Soft Ltd.</a:t>
            </a:r>
            <a:endParaRPr lang="id-ID" sz="14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3F59DF-B9D3-41D8-B64D-2AF76944D0DA}"/>
              </a:ext>
            </a:extLst>
          </p:cNvPr>
          <p:cNvGrpSpPr/>
          <p:nvPr/>
        </p:nvGrpSpPr>
        <p:grpSpPr>
          <a:xfrm>
            <a:off x="5307762" y="2719063"/>
            <a:ext cx="1988047" cy="553134"/>
            <a:chOff x="4660403" y="1418931"/>
            <a:chExt cx="1988047" cy="5531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3921E7A-4EED-4305-B3C7-24B1F021E0A2}"/>
                </a:ext>
              </a:extLst>
            </p:cNvPr>
            <p:cNvSpPr/>
            <p:nvPr/>
          </p:nvSpPr>
          <p:spPr>
            <a:xfrm>
              <a:off x="4660403" y="1418931"/>
              <a:ext cx="1988047" cy="5531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BA5AA0-1B25-4F6E-812C-6F7EEF813588}"/>
                </a:ext>
              </a:extLst>
            </p:cNvPr>
            <p:cNvSpPr txBox="1"/>
            <p:nvPr/>
          </p:nvSpPr>
          <p:spPr>
            <a:xfrm>
              <a:off x="4822508" y="1526221"/>
              <a:ext cx="161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PYTHON</a:t>
              </a:r>
            </a:p>
          </p:txBody>
        </p:sp>
      </p:grpSp>
      <p:sp>
        <p:nvSpPr>
          <p:cNvPr id="11" name="7 CuadroTexto">
            <a:extLst>
              <a:ext uri="{FF2B5EF4-FFF2-40B4-BE49-F238E27FC236}">
                <a16:creationId xmlns:a16="http://schemas.microsoft.com/office/drawing/2014/main" id="{B60330AB-B101-4C5C-976B-337A72FF723D}"/>
              </a:ext>
            </a:extLst>
          </p:cNvPr>
          <p:cNvSpPr txBox="1"/>
          <p:nvPr/>
        </p:nvSpPr>
        <p:spPr>
          <a:xfrm>
            <a:off x="5255326" y="3341758"/>
            <a:ext cx="2036386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Скрипт должен быть написан на языке Python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4F4A68-5950-45B2-8C3F-8FF9429A3A4F}"/>
              </a:ext>
            </a:extLst>
          </p:cNvPr>
          <p:cNvSpPr/>
          <p:nvPr/>
        </p:nvSpPr>
        <p:spPr>
          <a:xfrm>
            <a:off x="7908054" y="2719063"/>
            <a:ext cx="1988047" cy="55313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03EA81-0C8E-4D66-935E-AC7E791D5517}"/>
              </a:ext>
            </a:extLst>
          </p:cNvPr>
          <p:cNvSpPr/>
          <p:nvPr/>
        </p:nvSpPr>
        <p:spPr>
          <a:xfrm>
            <a:off x="5361965" y="4812207"/>
            <a:ext cx="1988047" cy="55313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D0973A-6976-43DF-9BDF-9D5B159145DA}"/>
              </a:ext>
            </a:extLst>
          </p:cNvPr>
          <p:cNvSpPr/>
          <p:nvPr/>
        </p:nvSpPr>
        <p:spPr>
          <a:xfrm>
            <a:off x="7932224" y="4803523"/>
            <a:ext cx="1988047" cy="55313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F9632-2E5D-44C5-9BC6-B3B06227CF98}"/>
              </a:ext>
            </a:extLst>
          </p:cNvPr>
          <p:cNvSpPr txBox="1"/>
          <p:nvPr/>
        </p:nvSpPr>
        <p:spPr>
          <a:xfrm>
            <a:off x="6035751" y="1988541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7278E7-310D-4C6E-8D8B-A6B1AED3C306}"/>
              </a:ext>
            </a:extLst>
          </p:cNvPr>
          <p:cNvSpPr txBox="1"/>
          <p:nvPr/>
        </p:nvSpPr>
        <p:spPr>
          <a:xfrm>
            <a:off x="8608566" y="2004021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875D5A-5400-4154-B262-6063A2263D63}"/>
              </a:ext>
            </a:extLst>
          </p:cNvPr>
          <p:cNvSpPr txBox="1"/>
          <p:nvPr/>
        </p:nvSpPr>
        <p:spPr>
          <a:xfrm>
            <a:off x="6052858" y="4110466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7B3710-5E20-4D94-A864-A35026573D01}"/>
              </a:ext>
            </a:extLst>
          </p:cNvPr>
          <p:cNvSpPr txBox="1"/>
          <p:nvPr/>
        </p:nvSpPr>
        <p:spPr>
          <a:xfrm>
            <a:off x="8630519" y="4070757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41957F-B7BC-4EF9-881C-8F9A95D095E1}"/>
              </a:ext>
            </a:extLst>
          </p:cNvPr>
          <p:cNvSpPr txBox="1"/>
          <p:nvPr/>
        </p:nvSpPr>
        <p:spPr>
          <a:xfrm>
            <a:off x="8093978" y="2836298"/>
            <a:ext cx="1616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GITHUB</a:t>
            </a:r>
          </a:p>
        </p:txBody>
      </p:sp>
      <p:sp>
        <p:nvSpPr>
          <p:cNvPr id="51" name="7 CuadroTexto">
            <a:extLst>
              <a:ext uri="{FF2B5EF4-FFF2-40B4-BE49-F238E27FC236}">
                <a16:creationId xmlns:a16="http://schemas.microsoft.com/office/drawing/2014/main" id="{3CAD56DE-6A0C-4390-BC5B-94718C106F02}"/>
              </a:ext>
            </a:extLst>
          </p:cNvPr>
          <p:cNvSpPr txBox="1"/>
          <p:nvPr/>
        </p:nvSpPr>
        <p:spPr>
          <a:xfrm>
            <a:off x="7798513" y="3341758"/>
            <a:ext cx="2138119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Источник файлов для анализа – репозиторий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Github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E708F4-5080-4FAC-B058-BE692D5D2AF9}"/>
              </a:ext>
            </a:extLst>
          </p:cNvPr>
          <p:cNvSpPr txBox="1"/>
          <p:nvPr/>
        </p:nvSpPr>
        <p:spPr>
          <a:xfrm>
            <a:off x="5514185" y="4919497"/>
            <a:ext cx="1616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</a:p>
        </p:txBody>
      </p:sp>
      <p:sp>
        <p:nvSpPr>
          <p:cNvPr id="53" name="7 CuadroTexto">
            <a:extLst>
              <a:ext uri="{FF2B5EF4-FFF2-40B4-BE49-F238E27FC236}">
                <a16:creationId xmlns:a16="http://schemas.microsoft.com/office/drawing/2014/main" id="{F02DA3E4-1B96-4B97-85BB-91EC88735510}"/>
              </a:ext>
            </a:extLst>
          </p:cNvPr>
          <p:cNvSpPr txBox="1"/>
          <p:nvPr/>
        </p:nvSpPr>
        <p:spPr>
          <a:xfrm>
            <a:off x="5286926" y="5434902"/>
            <a:ext cx="2138119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Подключаемый сканер для анализа -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AB6479-56AB-46D6-8E55-6FAE6112D5E9}"/>
              </a:ext>
            </a:extLst>
          </p:cNvPr>
          <p:cNvSpPr txBox="1"/>
          <p:nvPr/>
        </p:nvSpPr>
        <p:spPr>
          <a:xfrm>
            <a:off x="8123725" y="4919497"/>
            <a:ext cx="1616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56" name="7 CuadroTexto">
            <a:extLst>
              <a:ext uri="{FF2B5EF4-FFF2-40B4-BE49-F238E27FC236}">
                <a16:creationId xmlns:a16="http://schemas.microsoft.com/office/drawing/2014/main" id="{535BE8AA-85C8-4F3D-938C-7F360444B7EB}"/>
              </a:ext>
            </a:extLst>
          </p:cNvPr>
          <p:cNvSpPr txBox="1"/>
          <p:nvPr/>
        </p:nvSpPr>
        <p:spPr>
          <a:xfrm>
            <a:off x="7908054" y="5426620"/>
            <a:ext cx="2036386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Результаты анализа выгружаются в файл-отчет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75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227438-5297-426A-8E2A-AFE459178B03}"/>
              </a:ext>
            </a:extLst>
          </p:cNvPr>
          <p:cNvSpPr/>
          <p:nvPr/>
        </p:nvSpPr>
        <p:spPr>
          <a:xfrm>
            <a:off x="-48357" y="0"/>
            <a:ext cx="5231844" cy="42190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EB5F18-EDA3-4CC6-853E-E3524134A1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7" b="644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068777-FA37-4A67-A4E1-8246FC4DD08E}"/>
              </a:ext>
            </a:extLst>
          </p:cNvPr>
          <p:cNvSpPr txBox="1"/>
          <p:nvPr/>
        </p:nvSpPr>
        <p:spPr>
          <a:xfrm>
            <a:off x="5668803" y="986812"/>
            <a:ext cx="52964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ПРЕИМУЩЕСТВА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E696FD-4C92-4A96-B2B2-5B712BF38F81}"/>
              </a:ext>
            </a:extLst>
          </p:cNvPr>
          <p:cNvCxnSpPr>
            <a:cxnSpLocks/>
          </p:cNvCxnSpPr>
          <p:nvPr/>
        </p:nvCxnSpPr>
        <p:spPr>
          <a:xfrm rot="16200000">
            <a:off x="8444136" y="1471138"/>
            <a:ext cx="0" cy="266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4FE555-7D76-4899-A355-43BBFC90EC18}"/>
              </a:ext>
            </a:extLst>
          </p:cNvPr>
          <p:cNvSpPr txBox="1"/>
          <p:nvPr/>
        </p:nvSpPr>
        <p:spPr>
          <a:xfrm>
            <a:off x="5761745" y="1800308"/>
            <a:ext cx="5696333" cy="39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1. Простота использования: простой и интуитивно понятный интерфейс командной строки.</a:t>
            </a:r>
          </a:p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2. Широкий спектр проверок: множество встроенных правил анализа кода, которые позволяют обнаруживать различные типы уязвимостей.</a:t>
            </a:r>
          </a:p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3. Гибкость настройки: настройка набора правил анализа кода для отображения специфических требований под конкретный проект.</a:t>
            </a:r>
          </a:p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4. Интеграция с CI/CD: может быть легко интегрирован в процессы непрерывной интеграции и развертывания (CI/CD), позволяя автоматически проверять код на наличие уязвимостей.</a:t>
            </a:r>
          </a:p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5. Поддержка сообщества: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разрабатывается и поддерживается сообществом, которое выпускает обновления и улучшения инструмента.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711F5A-9F53-4D3B-832D-FF55460FD704}"/>
              </a:ext>
            </a:extLst>
          </p:cNvPr>
          <p:cNvSpPr/>
          <p:nvPr/>
        </p:nvSpPr>
        <p:spPr>
          <a:xfrm>
            <a:off x="335536" y="2188"/>
            <a:ext cx="7419502" cy="648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FDB2A-0B93-4714-8B8E-C40B3BCE9B85}"/>
              </a:ext>
            </a:extLst>
          </p:cNvPr>
          <p:cNvSpPr/>
          <p:nvPr/>
        </p:nvSpPr>
        <p:spPr>
          <a:xfrm>
            <a:off x="1099232" y="4773955"/>
            <a:ext cx="3718147" cy="1443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3FCA5A-2254-45E4-8ECC-66693909B6E6}"/>
              </a:ext>
            </a:extLst>
          </p:cNvPr>
          <p:cNvSpPr/>
          <p:nvPr/>
        </p:nvSpPr>
        <p:spPr>
          <a:xfrm>
            <a:off x="1171184" y="4816326"/>
            <a:ext cx="3573535" cy="13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Сканер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— это инструмент для статического анализа кода для обнаружения потенциальных уязвимостей в программном коде на языке Python.</a:t>
            </a: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7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1832CC-5420-4293-84B4-8728FCE5BB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7201" r="72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A61FE9-E274-4159-ADE0-CA56D2BD2900}"/>
              </a:ext>
            </a:extLst>
          </p:cNvPr>
          <p:cNvSpPr/>
          <p:nvPr/>
        </p:nvSpPr>
        <p:spPr>
          <a:xfrm flipH="1">
            <a:off x="-3" y="6162674"/>
            <a:ext cx="12192002" cy="695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B03A3-870A-4371-A1A1-9CA66534E266}"/>
              </a:ext>
            </a:extLst>
          </p:cNvPr>
          <p:cNvSpPr/>
          <p:nvPr/>
        </p:nvSpPr>
        <p:spPr>
          <a:xfrm>
            <a:off x="0" y="-1478"/>
            <a:ext cx="6705628" cy="616415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976FF-F4CB-454C-975B-7DFF100D7C76}"/>
              </a:ext>
            </a:extLst>
          </p:cNvPr>
          <p:cNvSpPr txBox="1"/>
          <p:nvPr/>
        </p:nvSpPr>
        <p:spPr>
          <a:xfrm>
            <a:off x="404367" y="1849761"/>
            <a:ext cx="60385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ПРИЛОЖЕНИЕ-СКАНЕР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SAST</a:t>
            </a:r>
            <a:endParaRPr lang="id-ID" sz="32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838C8F-BD7C-4CB8-8760-DF338EF878CE}"/>
              </a:ext>
            </a:extLst>
          </p:cNvPr>
          <p:cNvCxnSpPr>
            <a:cxnSpLocks/>
          </p:cNvCxnSpPr>
          <p:nvPr/>
        </p:nvCxnSpPr>
        <p:spPr>
          <a:xfrm rot="16200000">
            <a:off x="3390005" y="2850665"/>
            <a:ext cx="0" cy="266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8F832D-6505-446F-B814-20065CADB66E}"/>
              </a:ext>
            </a:extLst>
          </p:cNvPr>
          <p:cNvSpPr/>
          <p:nvPr/>
        </p:nvSpPr>
        <p:spPr>
          <a:xfrm>
            <a:off x="1612753" y="3641217"/>
            <a:ext cx="3480122" cy="42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Согласно требованиям заказчика был написан скрипт приложения-сканера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SAST</a:t>
            </a:r>
            <a:endParaRPr lang="id-ID" sz="14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2C053-0E05-41AE-988B-3DE95C28A7CD}"/>
              </a:ext>
            </a:extLst>
          </p:cNvPr>
          <p:cNvSpPr txBox="1"/>
          <p:nvPr/>
        </p:nvSpPr>
        <p:spPr>
          <a:xfrm>
            <a:off x="7948453" y="1072573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I</a:t>
            </a:r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.</a:t>
            </a:r>
          </a:p>
        </p:txBody>
      </p:sp>
      <p:sp>
        <p:nvSpPr>
          <p:cNvPr id="22" name="7 CuadroTexto">
            <a:extLst>
              <a:ext uri="{FF2B5EF4-FFF2-40B4-BE49-F238E27FC236}">
                <a16:creationId xmlns:a16="http://schemas.microsoft.com/office/drawing/2014/main" id="{01B16017-5387-4CAF-80DB-64812FF21553}"/>
              </a:ext>
            </a:extLst>
          </p:cNvPr>
          <p:cNvSpPr txBox="1"/>
          <p:nvPr/>
        </p:nvSpPr>
        <p:spPr>
          <a:xfrm>
            <a:off x="8625163" y="1086028"/>
            <a:ext cx="2457000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Разделение заданного URL репозитория на части: домен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&gt;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имя пользователя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&gt;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название репозитория.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8E973-8F3C-43D3-A586-6815886EA36E}"/>
              </a:ext>
            </a:extLst>
          </p:cNvPr>
          <p:cNvSpPr txBox="1"/>
          <p:nvPr/>
        </p:nvSpPr>
        <p:spPr>
          <a:xfrm>
            <a:off x="7898761" y="1784152"/>
            <a:ext cx="511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II</a:t>
            </a:r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CC0326-9A3E-485E-B431-61220AE9B97C}"/>
              </a:ext>
            </a:extLst>
          </p:cNvPr>
          <p:cNvSpPr txBox="1"/>
          <p:nvPr/>
        </p:nvSpPr>
        <p:spPr>
          <a:xfrm>
            <a:off x="7827992" y="2507224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III</a:t>
            </a:r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9980740-84D9-47D2-BF55-2856C19E916E}"/>
              </a:ext>
            </a:extLst>
          </p:cNvPr>
          <p:cNvSpPr/>
          <p:nvPr/>
        </p:nvSpPr>
        <p:spPr>
          <a:xfrm>
            <a:off x="7406044" y="399663"/>
            <a:ext cx="4157357" cy="360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>
              <a:lnSpc>
                <a:spcPct val="150000"/>
              </a:lnSpc>
              <a:spcAft>
                <a:spcPts val="1000"/>
              </a:spcAft>
            </a:pPr>
            <a:r>
              <a:rPr lang="ru-RU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функционирует в 5 ключевых этапа:</a:t>
            </a:r>
            <a:endParaRPr lang="ru-RU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7 CuadroTexto">
            <a:extLst>
              <a:ext uri="{FF2B5EF4-FFF2-40B4-BE49-F238E27FC236}">
                <a16:creationId xmlns:a16="http://schemas.microsoft.com/office/drawing/2014/main" id="{42CD1DC4-6884-45FD-B4D9-2CCB04EA11F3}"/>
              </a:ext>
            </a:extLst>
          </p:cNvPr>
          <p:cNvSpPr txBox="1"/>
          <p:nvPr/>
        </p:nvSpPr>
        <p:spPr>
          <a:xfrm>
            <a:off x="8650763" y="1870072"/>
            <a:ext cx="2457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Получение списка файлов репозитория через </a:t>
            </a:r>
            <a:r>
              <a:rPr lang="ru-RU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GitHub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API.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7 CuadroTexto">
            <a:extLst>
              <a:ext uri="{FF2B5EF4-FFF2-40B4-BE49-F238E27FC236}">
                <a16:creationId xmlns:a16="http://schemas.microsoft.com/office/drawing/2014/main" id="{E08A07D2-31CC-4EEC-BF37-75CECCC88F98}"/>
              </a:ext>
            </a:extLst>
          </p:cNvPr>
          <p:cNvSpPr txBox="1"/>
          <p:nvPr/>
        </p:nvSpPr>
        <p:spPr>
          <a:xfrm>
            <a:off x="8645731" y="2509751"/>
            <a:ext cx="2457000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Создание директории на локальной машине и загрузка в нее файлов из репозитория для анализа.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C127B4-129B-4D2B-8A0A-7858217E93A6}"/>
              </a:ext>
            </a:extLst>
          </p:cNvPr>
          <p:cNvSpPr txBox="1"/>
          <p:nvPr/>
        </p:nvSpPr>
        <p:spPr>
          <a:xfrm>
            <a:off x="7846951" y="3230557"/>
            <a:ext cx="605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IV</a:t>
            </a:r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.</a:t>
            </a:r>
          </a:p>
        </p:txBody>
      </p:sp>
      <p:sp>
        <p:nvSpPr>
          <p:cNvPr id="20" name="7 CuadroTexto">
            <a:extLst>
              <a:ext uri="{FF2B5EF4-FFF2-40B4-BE49-F238E27FC236}">
                <a16:creationId xmlns:a16="http://schemas.microsoft.com/office/drawing/2014/main" id="{20CD350F-BAF5-4EBA-AC75-899F43CF31AC}"/>
              </a:ext>
            </a:extLst>
          </p:cNvPr>
          <p:cNvSpPr txBox="1"/>
          <p:nvPr/>
        </p:nvSpPr>
        <p:spPr>
          <a:xfrm>
            <a:off x="8625163" y="3310065"/>
            <a:ext cx="2457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Подключение модуля </a:t>
            </a:r>
            <a:r>
              <a:rPr lang="ru-RU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для сканирования файлов на уязвимости.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042D6F-40DC-436A-8FB5-634945F59D69}"/>
              </a:ext>
            </a:extLst>
          </p:cNvPr>
          <p:cNvSpPr txBox="1"/>
          <p:nvPr/>
        </p:nvSpPr>
        <p:spPr>
          <a:xfrm>
            <a:off x="7946614" y="3867772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V</a:t>
            </a:r>
            <a:r>
              <a:rPr lang="id-ID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do SZ" panose="02000000000000000000" pitchFamily="2" charset="0"/>
              </a:rPr>
              <a:t>.</a:t>
            </a:r>
          </a:p>
        </p:txBody>
      </p:sp>
      <p:sp>
        <p:nvSpPr>
          <p:cNvPr id="27" name="7 CuadroTexto">
            <a:extLst>
              <a:ext uri="{FF2B5EF4-FFF2-40B4-BE49-F238E27FC236}">
                <a16:creationId xmlns:a16="http://schemas.microsoft.com/office/drawing/2014/main" id="{A2CCB5AC-B028-4184-972E-BB7BBAE1BEE6}"/>
              </a:ext>
            </a:extLst>
          </p:cNvPr>
          <p:cNvSpPr txBox="1"/>
          <p:nvPr/>
        </p:nvSpPr>
        <p:spPr>
          <a:xfrm>
            <a:off x="8625163" y="3927397"/>
            <a:ext cx="2457000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Сохранение результатов сканирования на уязвимости в файл отчета.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16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C683C990-31C6-4D2F-99F3-747DB72ACCBF}"/>
              </a:ext>
            </a:extLst>
          </p:cNvPr>
          <p:cNvSpPr/>
          <p:nvPr/>
        </p:nvSpPr>
        <p:spPr>
          <a:xfrm>
            <a:off x="-28479" y="0"/>
            <a:ext cx="7830914" cy="686222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5BA462-084C-4C85-A7E9-B7C29D2B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869" y="-4224"/>
            <a:ext cx="4476750" cy="6862223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F2AC66EE-5009-4C1A-A10D-50945299489E}"/>
              </a:ext>
            </a:extLst>
          </p:cNvPr>
          <p:cNvSpPr/>
          <p:nvPr/>
        </p:nvSpPr>
        <p:spPr>
          <a:xfrm>
            <a:off x="7740869" y="-14351"/>
            <a:ext cx="4478725" cy="6862223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95B500-DE27-41F4-91A4-65CF31595C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4673779" cy="3133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2D3CE-6546-45A5-AA4A-18A27D57717C}"/>
              </a:ext>
            </a:extLst>
          </p:cNvPr>
          <p:cNvCxnSpPr>
            <a:cxnSpLocks/>
          </p:cNvCxnSpPr>
          <p:nvPr/>
        </p:nvCxnSpPr>
        <p:spPr>
          <a:xfrm rot="16200000">
            <a:off x="10179399" y="1757051"/>
            <a:ext cx="0" cy="266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1D5AE2-6892-4FF9-9AF2-10D464B3DC22}"/>
              </a:ext>
            </a:extLst>
          </p:cNvPr>
          <p:cNvSpPr txBox="1"/>
          <p:nvPr/>
        </p:nvSpPr>
        <p:spPr>
          <a:xfrm>
            <a:off x="8195611" y="2216750"/>
            <a:ext cx="3507021" cy="32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Приложение прошло успешное тестирование и продемонстрировало эффективность в обнаружении уязвимостей в переданных ему файлах. С помощью алгоритмов и правил, встроенных в модуль </a:t>
            </a:r>
            <a:r>
              <a:rPr lang="ru-RU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Bandit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были выявлены различные типы уязвимостей, такие как возможные SQL-инъекции, использование небезопасных функций и др.</a:t>
            </a:r>
            <a:endParaRPr lang="id-ID" sz="14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A6574B-2782-4B16-BF1D-6EC895528494}"/>
              </a:ext>
            </a:extLst>
          </p:cNvPr>
          <p:cNvSpPr txBox="1"/>
          <p:nvPr/>
        </p:nvSpPr>
        <p:spPr>
          <a:xfrm>
            <a:off x="8255855" y="499832"/>
            <a:ext cx="3446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РЕЗУЛЬТАТЫ</a:t>
            </a:r>
            <a:b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ТЕСТИРОВАНИЯ</a:t>
            </a:r>
            <a:endParaRPr lang="id-ID" sz="32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483A9D2F-9849-42B5-B946-954F638BD497}"/>
              </a:ext>
            </a:extLst>
          </p:cNvPr>
          <p:cNvSpPr txBox="1"/>
          <p:nvPr/>
        </p:nvSpPr>
        <p:spPr>
          <a:xfrm>
            <a:off x="5188765" y="736787"/>
            <a:ext cx="1294467" cy="16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Файл 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test3.py</a:t>
            </a:r>
          </a:p>
          <a:p>
            <a:pPr>
              <a:lnSpc>
                <a:spcPct val="150000"/>
              </a:lnSpc>
            </a:pP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Обнаружена уязвимость - </a:t>
            </a:r>
            <a:r>
              <a:rPr lang="id-ID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CWE-400: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Неконтролируемое потребление ресурсов</a:t>
            </a:r>
            <a:endParaRPr lang="id-ID" sz="10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32A936-1FB2-4CD4-947F-39FFA12CD2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53" y="3290348"/>
            <a:ext cx="5580641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7 CuadroTexto">
            <a:extLst>
              <a:ext uri="{FF2B5EF4-FFF2-40B4-BE49-F238E27FC236}">
                <a16:creationId xmlns:a16="http://schemas.microsoft.com/office/drawing/2014/main" id="{E5356D48-6968-4F79-8B6D-428FBDD59703}"/>
              </a:ext>
            </a:extLst>
          </p:cNvPr>
          <p:cNvSpPr txBox="1"/>
          <p:nvPr/>
        </p:nvSpPr>
        <p:spPr>
          <a:xfrm>
            <a:off x="217336" y="3811201"/>
            <a:ext cx="1419678" cy="2373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Файл 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test2.py</a:t>
            </a:r>
          </a:p>
          <a:p>
            <a:pPr algn="r">
              <a:lnSpc>
                <a:spcPct val="150000"/>
              </a:lnSpc>
            </a:pP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Обнаружена уязвимость - CWE-89: Неправильная нейтрализация специальных элементов, используемых в команде SQL («SQL-инъекция»)</a:t>
            </a:r>
            <a:endParaRPr lang="id-ID" sz="1000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C7D3533D-3D3E-441B-B3D2-05123A945A22}"/>
              </a:ext>
            </a:extLst>
          </p:cNvPr>
          <p:cNvCxnSpPr>
            <a:cxnSpLocks/>
          </p:cNvCxnSpPr>
          <p:nvPr/>
        </p:nvCxnSpPr>
        <p:spPr>
          <a:xfrm>
            <a:off x="1858512" y="3971307"/>
            <a:ext cx="0" cy="21558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">
            <a:extLst>
              <a:ext uri="{FF2B5EF4-FFF2-40B4-BE49-F238E27FC236}">
                <a16:creationId xmlns:a16="http://schemas.microsoft.com/office/drawing/2014/main" id="{6653F43F-B148-4B05-A107-00CA889EB2CE}"/>
              </a:ext>
            </a:extLst>
          </p:cNvPr>
          <p:cNvCxnSpPr>
            <a:cxnSpLocks/>
          </p:cNvCxnSpPr>
          <p:nvPr/>
        </p:nvCxnSpPr>
        <p:spPr>
          <a:xfrm>
            <a:off x="5007741" y="893271"/>
            <a:ext cx="0" cy="14294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93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3CF7720-2CD6-485D-8FD1-65321A6149D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D2F53-E425-42DD-BDDC-6FD849391F19}"/>
              </a:ext>
            </a:extLst>
          </p:cNvPr>
          <p:cNvSpPr txBox="1"/>
          <p:nvPr/>
        </p:nvSpPr>
        <p:spPr>
          <a:xfrm>
            <a:off x="4002866" y="3954976"/>
            <a:ext cx="4513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id-ID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4A29B7-5910-4858-830F-78327B8ADB4E}"/>
              </a:ext>
            </a:extLst>
          </p:cNvPr>
          <p:cNvCxnSpPr>
            <a:cxnSpLocks/>
          </p:cNvCxnSpPr>
          <p:nvPr/>
        </p:nvCxnSpPr>
        <p:spPr>
          <a:xfrm rot="16200000">
            <a:off x="6229350" y="3455659"/>
            <a:ext cx="0" cy="266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4E2D15-64F2-4090-B103-86C8831C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801" y="950744"/>
            <a:ext cx="1813784" cy="212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5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409</Words>
  <Application>Microsoft Office PowerPoint</Application>
  <PresentationFormat>Широкоэкранный</PresentationFormat>
  <Paragraphs>51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Edo SZ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 Khan</dc:creator>
  <cp:lastModifiedBy>Александр Санников</cp:lastModifiedBy>
  <cp:revision>24</cp:revision>
  <dcterms:created xsi:type="dcterms:W3CDTF">2019-07-21T11:36:21Z</dcterms:created>
  <dcterms:modified xsi:type="dcterms:W3CDTF">2024-02-12T10:04:32Z</dcterms:modified>
</cp:coreProperties>
</file>